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57" r:id="rId6"/>
    <p:sldId id="258" r:id="rId7"/>
    <p:sldId id="299" r:id="rId8"/>
    <p:sldId id="298" r:id="rId9"/>
    <p:sldId id="301" r:id="rId10"/>
    <p:sldId id="300" r:id="rId11"/>
    <p:sldId id="304" r:id="rId12"/>
    <p:sldId id="261" r:id="rId13"/>
    <p:sldId id="305" r:id="rId14"/>
    <p:sldId id="260" r:id="rId15"/>
    <p:sldId id="306" r:id="rId16"/>
    <p:sldId id="307" r:id="rId17"/>
    <p:sldId id="30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3050" autoAdjust="0"/>
  </p:normalViewPr>
  <p:slideViewPr>
    <p:cSldViewPr snapToGrid="0">
      <p:cViewPr varScale="1">
        <p:scale>
          <a:sx n="60" d="100"/>
          <a:sy n="60" d="100"/>
        </p:scale>
        <p:origin x="916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S\HCI\Delivery%203\respons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S\HCI\Delivery%203\respons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S\HCI\Delivery%203\respons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/>
              <a:t>Time</a:t>
            </a:r>
            <a:r>
              <a:rPr lang="pt-PT" baseline="0"/>
              <a:t> Spent (</a:t>
            </a:r>
            <a:r>
              <a:rPr lang="pt-PT"/>
              <a:t>Confidence Intervals)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Tests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Questions!$E$62:$E$64</c:f>
                <c:numCache>
                  <c:formatCode>General</c:formatCode>
                  <c:ptCount val="3"/>
                  <c:pt idx="0">
                    <c:v>18.459111786822248</c:v>
                  </c:pt>
                  <c:pt idx="1">
                    <c:v>11.093148640074</c:v>
                  </c:pt>
                  <c:pt idx="2">
                    <c:v>24.132312429161882</c:v>
                  </c:pt>
                </c:numCache>
              </c:numRef>
            </c:plus>
            <c:minus>
              <c:numRef>
                <c:f>Questions!$E$62:$E$64</c:f>
                <c:numCache>
                  <c:formatCode>General</c:formatCode>
                  <c:ptCount val="3"/>
                  <c:pt idx="0">
                    <c:v>18.459111786822248</c:v>
                  </c:pt>
                  <c:pt idx="1">
                    <c:v>11.093148640074</c:v>
                  </c:pt>
                  <c:pt idx="2">
                    <c:v>24.132312429161882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Questions!$A$62:$A$64</c:f>
              <c:strCache>
                <c:ptCount val="3"/>
                <c:pt idx="0">
                  <c:v>Task1 (Search)</c:v>
                </c:pt>
                <c:pt idx="1">
                  <c:v>Task2 (Filter &amp; Order)</c:v>
                </c:pt>
                <c:pt idx="2">
                  <c:v>Task3 (Create Offer)</c:v>
                </c:pt>
              </c:strCache>
            </c:strRef>
          </c:cat>
          <c:val>
            <c:numRef>
              <c:f>Questions!$C$62:$C$64</c:f>
              <c:numCache>
                <c:formatCode>General</c:formatCode>
                <c:ptCount val="3"/>
                <c:pt idx="0">
                  <c:v>29.446666666666662</c:v>
                </c:pt>
                <c:pt idx="1">
                  <c:v>29.659166666666668</c:v>
                </c:pt>
                <c:pt idx="2">
                  <c:v>43.004166666666663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16-4ED2-A5EF-E6EE18F42228}"/>
            </c:ext>
          </c:extLst>
        </c:ser>
        <c:ser>
          <c:idx val="1"/>
          <c:order val="1"/>
          <c:tx>
            <c:v>Expected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Questions!$B$62:$B$64</c:f>
              <c:numCache>
                <c:formatCode>General</c:formatCode>
                <c:ptCount val="3"/>
                <c:pt idx="0">
                  <c:v>30</c:v>
                </c:pt>
                <c:pt idx="1">
                  <c:v>40</c:v>
                </c:pt>
                <c:pt idx="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E16-4ED2-A5EF-E6EE18F42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2777408"/>
        <c:axId val="722777824"/>
      </c:barChart>
      <c:catAx>
        <c:axId val="72277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824"/>
        <c:crosses val="autoZero"/>
        <c:auto val="1"/>
        <c:lblAlgn val="ctr"/>
        <c:lblOffset val="100"/>
        <c:noMultiLvlLbl val="0"/>
      </c:catAx>
      <c:valAx>
        <c:axId val="722777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/>
              <a:t>Clicks </a:t>
            </a:r>
            <a:r>
              <a:rPr lang="pt-PT" baseline="0"/>
              <a:t>(</a:t>
            </a:r>
            <a:r>
              <a:rPr lang="pt-PT"/>
              <a:t>Confidence Intervals)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Tests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Questions!$E$88:$E$90</c:f>
                <c:numCache>
                  <c:formatCode>General</c:formatCode>
                  <c:ptCount val="3"/>
                  <c:pt idx="0">
                    <c:v>4.1660306298870644</c:v>
                  </c:pt>
                  <c:pt idx="1">
                    <c:v>7.0428116396681943</c:v>
                  </c:pt>
                  <c:pt idx="2">
                    <c:v>2.2828339409237111</c:v>
                  </c:pt>
                </c:numCache>
              </c:numRef>
            </c:plus>
            <c:minus>
              <c:numRef>
                <c:f>Questions!$E$88:$E$90</c:f>
                <c:numCache>
                  <c:formatCode>General</c:formatCode>
                  <c:ptCount val="3"/>
                  <c:pt idx="0">
                    <c:v>4.1660306298870644</c:v>
                  </c:pt>
                  <c:pt idx="1">
                    <c:v>7.0428116396681943</c:v>
                  </c:pt>
                  <c:pt idx="2">
                    <c:v>2.2828339409237111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Questions!$A$62:$A$64</c:f>
              <c:strCache>
                <c:ptCount val="3"/>
                <c:pt idx="0">
                  <c:v>Task1 (Search)</c:v>
                </c:pt>
                <c:pt idx="1">
                  <c:v>Task2 (Filter &amp; Order)</c:v>
                </c:pt>
                <c:pt idx="2">
                  <c:v>Task3 (Create Offer)</c:v>
                </c:pt>
              </c:strCache>
            </c:strRef>
          </c:cat>
          <c:val>
            <c:numRef>
              <c:f>Questions!$C$88:$C$90</c:f>
              <c:numCache>
                <c:formatCode>General</c:formatCode>
                <c:ptCount val="3"/>
                <c:pt idx="0">
                  <c:v>6.583333333333333</c:v>
                </c:pt>
                <c:pt idx="1">
                  <c:v>15.958333333333334</c:v>
                </c:pt>
                <c:pt idx="2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23-456F-B441-4FEE6E89E4B0}"/>
            </c:ext>
          </c:extLst>
        </c:ser>
        <c:ser>
          <c:idx val="1"/>
          <c:order val="1"/>
          <c:tx>
            <c:v>Expected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Questions!$B$88:$B$90</c:f>
              <c:numCache>
                <c:formatCode>General</c:formatCode>
                <c:ptCount val="3"/>
                <c:pt idx="0">
                  <c:v>3</c:v>
                </c:pt>
                <c:pt idx="1">
                  <c:v>6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D23-456F-B441-4FEE6E89E4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2777408"/>
        <c:axId val="722777824"/>
      </c:barChart>
      <c:catAx>
        <c:axId val="72277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824"/>
        <c:crosses val="autoZero"/>
        <c:auto val="1"/>
        <c:lblAlgn val="ctr"/>
        <c:lblOffset val="100"/>
        <c:noMultiLvlLbl val="0"/>
      </c:catAx>
      <c:valAx>
        <c:axId val="722777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PT"/>
              <a:t>Satisfaction </a:t>
            </a:r>
            <a:r>
              <a:rPr lang="pt-PT" baseline="0"/>
              <a:t>(</a:t>
            </a:r>
            <a:r>
              <a:rPr lang="pt-PT"/>
              <a:t>Confidence Intervals)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Tests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Questions!$E$114:$E$116</c:f>
                <c:numCache>
                  <c:formatCode>General</c:formatCode>
                  <c:ptCount val="3"/>
                  <c:pt idx="0">
                    <c:v>0.1722296435936358</c:v>
                  </c:pt>
                  <c:pt idx="1">
                    <c:v>7.5468356784829965E-2</c:v>
                  </c:pt>
                  <c:pt idx="2">
                    <c:v>6.690989738858924E-2</c:v>
                  </c:pt>
                </c:numCache>
              </c:numRef>
            </c:plus>
            <c:minus>
              <c:numRef>
                <c:f>Questions!$E$114:$E$116</c:f>
                <c:numCache>
                  <c:formatCode>General</c:formatCode>
                  <c:ptCount val="3"/>
                  <c:pt idx="0">
                    <c:v>0.1722296435936358</c:v>
                  </c:pt>
                  <c:pt idx="1">
                    <c:v>7.5468356784829965E-2</c:v>
                  </c:pt>
                  <c:pt idx="2">
                    <c:v>6.690989738858924E-2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Questions!$A$62:$A$64</c:f>
              <c:strCache>
                <c:ptCount val="3"/>
                <c:pt idx="0">
                  <c:v>Task1 (Search)</c:v>
                </c:pt>
                <c:pt idx="1">
                  <c:v>Task2 (Filter &amp; Order)</c:v>
                </c:pt>
                <c:pt idx="2">
                  <c:v>Task3 (Create Offer)</c:v>
                </c:pt>
              </c:strCache>
            </c:strRef>
          </c:cat>
          <c:val>
            <c:numRef>
              <c:f>Questions!$C$114:$C$116</c:f>
              <c:numCache>
                <c:formatCode>General</c:formatCode>
                <c:ptCount val="3"/>
                <c:pt idx="0">
                  <c:v>0.74479166666666663</c:v>
                </c:pt>
                <c:pt idx="1">
                  <c:v>0.78385416666666663</c:v>
                </c:pt>
                <c:pt idx="2">
                  <c:v>0.80989583333333337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92-4CB0-9173-BDE614B981A9}"/>
            </c:ext>
          </c:extLst>
        </c:ser>
        <c:ser>
          <c:idx val="1"/>
          <c:order val="1"/>
          <c:tx>
            <c:v>Expected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Questions!$B$114:$B$116</c:f>
              <c:numCache>
                <c:formatCode>General</c:formatCode>
                <c:ptCount val="3"/>
                <c:pt idx="0">
                  <c:v>0.95</c:v>
                </c:pt>
                <c:pt idx="1">
                  <c:v>0.9</c:v>
                </c:pt>
                <c:pt idx="2">
                  <c:v>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92-4CB0-9173-BDE614B981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2777408"/>
        <c:axId val="722777824"/>
      </c:barChart>
      <c:catAx>
        <c:axId val="72277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824"/>
        <c:crosses val="autoZero"/>
        <c:auto val="1"/>
        <c:lblAlgn val="ctr"/>
        <c:lblOffset val="100"/>
        <c:noMultiLvlLbl val="0"/>
      </c:catAx>
      <c:valAx>
        <c:axId val="722777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77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90E9-5A00-4A04-B416-3F52BBF3A723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F7766-1CC8-4293-8AE3-F91239FA9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4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6F7766-1CC8-4293-8AE3-F91239FA91D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632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107-B090-41FA-8E56-79BD04037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47F18-0E5A-4CD6-9CB6-0DFA32B0E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12F7-FAD1-43EB-968E-B62A3B23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253B-D578-427E-BAB0-11FCC7C46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7790F-DD08-47FB-BE7E-212091B4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02CF-F5DD-4691-BA5B-CB56D98B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05349-8659-41B5-91FF-7E9CEA1FC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7E08-2A5A-44D3-9CDD-27249BB3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BD86-B690-4B90-AA1E-2A76F459C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F11CE-F5B2-4660-A332-D18EAE116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AF681-C8AA-4CA7-B9AF-79C15F4DD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74C53-6F24-4148-8A11-B81DA9EB9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C0B8-6152-4175-A48C-38229370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BC9F-8D4B-4134-9179-BBA8B50F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C515-4DC8-4D46-A432-2B100CBA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5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61146-20BA-41CE-A538-402C8B92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DB2B-F36A-40E7-91CF-524E40854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D8F1-4B54-4DD6-A5E4-A3198F80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2B3E6-C0A2-4819-977F-2E41360D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9E17-3F64-4981-8411-B0422193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C0F9-4C7D-4DF6-B8DA-A6D78A52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70CA2-C2DA-41E7-967D-2AEC5621F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DB3-BA2E-4F02-93E8-BCEC20A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9819-B562-4A77-8CD5-14E02E7C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906B4-766D-4CB2-9B0E-7A8F4A75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2EC0-C4E7-4645-AEC9-B2F99410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3802-8EEA-4550-9DA0-1934021A2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6F00F-90D5-4156-813B-07BB3AA14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0273-D529-4008-ADEF-155731F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1BCFF-4A7A-43C4-93E3-126951C5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F87C-1E8F-444C-9AD2-D2D78C6F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7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176F8-DAB2-4115-9D25-3725A300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3666B-BDEC-4365-9EEE-2BFD5553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DAAD-742D-45C0-A228-C1F51210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6D6D4-1982-4C1A-B34F-70CA701CE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69AAE-CC83-403A-AB0F-FCA3B7EED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FC016-86D6-4D90-A5BE-68161C1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DF0A0-7D8D-4461-B957-42FB42B3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0B28D-94C8-47D8-8CB1-4A5014B3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C90F-78BA-4CA1-A22E-14A41064D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11F83-8645-4171-88E6-72B0543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3E00E-6B03-4E91-9973-B1B8E678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E6027-D8B3-4FCD-93D6-BD5080B7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57399-04C1-4B9A-A96C-8A6226B3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18835-9E75-4880-A183-37534BBD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8A23C-E771-4DD8-98ED-F297AB7C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AC47-6AA0-48CA-B86B-DC1D34F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3807-1114-4179-B56B-0AEC51253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AE0C2-79F5-41E5-86AC-DEF4A070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626D2-E5D8-4718-B8DA-33E2532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3F823-49EA-46E9-9F4C-5058DAC3A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05EB4-E4A0-4179-8ABD-EE53374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7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FEF6-3D56-4C06-B381-F29F3EA3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B44E0-B80C-468E-91FB-3C24DAF29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75EB4-8DC5-4338-8A61-421005CE2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E24BA-7062-4691-BF26-310E150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D59A-86DE-4472-8860-5C5CEEDC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B2E99-4BD1-4DF2-9F5A-99F9F9F7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3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34E05-EBBC-4B1D-9B44-F6F35CB88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A5E4F-81E9-4362-9C23-B0392529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B214-32F3-4809-B7BD-6D764D0FC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C9F5-CE6F-4BEE-84C2-81E4985345AA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ECE3-206F-4E00-9EDC-7BE043508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615C9-2DC2-4030-BA7E-6D04DC16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CF2-C6EB-4C43-9864-6807B8792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 err="1">
                <a:solidFill>
                  <a:schemeClr val="tx1"/>
                </a:solidFill>
              </a:rPr>
              <a:t>LEICedin</a:t>
            </a:r>
            <a:endParaRPr lang="en-US" sz="4400" b="1" kern="12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6DB8-A0E5-45E1-86D0-833BF1B62BC7}"/>
              </a:ext>
            </a:extLst>
          </p:cNvPr>
          <p:cNvSpPr txBox="1">
            <a:spLocks/>
          </p:cNvSpPr>
          <p:nvPr/>
        </p:nvSpPr>
        <p:spPr>
          <a:xfrm>
            <a:off x="761994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1800" dirty="0">
                <a:latin typeface="+mn-lt"/>
                <a:ea typeface="+mn-ea"/>
                <a:cs typeface="+mn-cs"/>
              </a:rPr>
              <a:t>Group project for the Human Computer Interaction class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Faculty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Rui Rodrigues (lectures)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Teresa </a:t>
            </a:r>
            <a:r>
              <a:rPr lang="en-US" sz="1800">
                <a:latin typeface="+mn-lt"/>
                <a:ea typeface="+mn-ea"/>
                <a:cs typeface="+mn-cs"/>
              </a:rPr>
              <a:t>Galvão </a:t>
            </a:r>
            <a:r>
              <a:rPr lang="en-US" sz="1800" dirty="0">
                <a:latin typeface="+mn-lt"/>
                <a:ea typeface="+mn-ea"/>
                <a:cs typeface="+mn-cs"/>
              </a:rPr>
              <a:t>(recitations)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Students (G101)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Alexandre Nunes (</a:t>
            </a:r>
            <a:r>
              <a:rPr lang="en-GB" sz="1800" dirty="0">
                <a:latin typeface="+mn-lt"/>
                <a:ea typeface="+mn-ea"/>
                <a:cs typeface="+mn-cs"/>
              </a:rPr>
              <a:t>202005358</a:t>
            </a:r>
            <a:r>
              <a:rPr lang="en-US" sz="1800" dirty="0">
                <a:latin typeface="+mn-lt"/>
                <a:ea typeface="+mn-ea"/>
                <a:cs typeface="+mn-cs"/>
              </a:rPr>
              <a:t>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Gonçalo Pinto (202004907)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Guilherme Magalhães (202005285)</a:t>
            </a:r>
            <a:endParaRPr lang="en-US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9D2B19-5F73-4840-AABD-D3B31377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57" y="1810515"/>
            <a:ext cx="3796790" cy="146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User Evaluation Summary (2/2)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56EF8D-7FD8-D790-0595-F12942DAEB06}"/>
              </a:ext>
            </a:extLst>
          </p:cNvPr>
          <p:cNvSpPr txBox="1">
            <a:spLocks/>
          </p:cNvSpPr>
          <p:nvPr/>
        </p:nvSpPr>
        <p:spPr>
          <a:xfrm>
            <a:off x="3430662" y="2034035"/>
            <a:ext cx="5330676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12 responses</a:t>
            </a:r>
            <a:r>
              <a:rPr lang="en-US" sz="2000" dirty="0"/>
              <a:t> mostly friends from other colleges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F44019E-41E2-986E-B7F0-06A6A8FE7E09}"/>
              </a:ext>
            </a:extLst>
          </p:cNvPr>
          <p:cNvSpPr txBox="1">
            <a:spLocks/>
          </p:cNvSpPr>
          <p:nvPr/>
        </p:nvSpPr>
        <p:spPr>
          <a:xfrm>
            <a:off x="610277" y="2735059"/>
            <a:ext cx="5278387" cy="874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Gender </a:t>
            </a:r>
            <a:r>
              <a:rPr lang="en-US" sz="2000" dirty="0"/>
              <a:t>Our user is expected to be mostly female</a:t>
            </a:r>
            <a:endParaRPr lang="en-US" sz="20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58% male</a:t>
            </a:r>
            <a:r>
              <a:rPr lang="en-US" sz="2000" b="1" dirty="0"/>
              <a:t>	</a:t>
            </a:r>
            <a:r>
              <a:rPr lang="en-US" sz="2000" b="1" dirty="0">
                <a:solidFill>
                  <a:srgbClr val="993300"/>
                </a:solidFill>
              </a:rPr>
              <a:t>Not very representative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3470A6-3626-0868-195E-66ED952CEAFE}"/>
              </a:ext>
            </a:extLst>
          </p:cNvPr>
          <p:cNvSpPr txBox="1">
            <a:spLocks/>
          </p:cNvSpPr>
          <p:nvPr/>
        </p:nvSpPr>
        <p:spPr>
          <a:xfrm>
            <a:off x="6358269" y="2735059"/>
            <a:ext cx="5545323" cy="874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Age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Average 26, median 20, 78% are under 25</a:t>
            </a:r>
            <a:endParaRPr lang="en-US" sz="2000" b="1" dirty="0">
              <a:solidFill>
                <a:srgbClr val="993300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61C342E-FF80-EE5F-B8FF-1C71B780C1C2}"/>
              </a:ext>
            </a:extLst>
          </p:cNvPr>
          <p:cNvSpPr txBox="1">
            <a:spLocks/>
          </p:cNvSpPr>
          <p:nvPr/>
        </p:nvSpPr>
        <p:spPr>
          <a:xfrm>
            <a:off x="3687615" y="3851427"/>
            <a:ext cx="4816769" cy="982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Have reasons for using the app*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6 out of 8 who answered the question (75%)</a:t>
            </a:r>
            <a:endParaRPr lang="en-US" sz="2000" b="1" dirty="0">
              <a:solidFill>
                <a:srgbClr val="993300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16E3594-574A-2B78-D3F4-B5C0762E7C75}"/>
              </a:ext>
            </a:extLst>
          </p:cNvPr>
          <p:cNvSpPr txBox="1">
            <a:spLocks/>
          </p:cNvSpPr>
          <p:nvPr/>
        </p:nvSpPr>
        <p:spPr>
          <a:xfrm>
            <a:off x="4854537" y="5083087"/>
            <a:ext cx="2482923" cy="424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Acceptable sample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BE3E09-9220-44CE-DF64-13857C707CCC}"/>
              </a:ext>
            </a:extLst>
          </p:cNvPr>
          <p:cNvSpPr txBox="1">
            <a:spLocks/>
          </p:cNvSpPr>
          <p:nvPr/>
        </p:nvSpPr>
        <p:spPr>
          <a:xfrm>
            <a:off x="8868545" y="5555747"/>
            <a:ext cx="3236619" cy="1224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i="1" dirty="0"/>
              <a:t>*Has been a renter, has been a landlord or is interested in using the app in the near future</a:t>
            </a:r>
            <a:endParaRPr lang="en-US" sz="2000" i="1" dirty="0">
              <a:solidFill>
                <a:srgbClr val="99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381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0167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Results and statistical analysis highlights (1/3)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CBAE229-4E3D-8042-5271-A30D6D1620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619498"/>
              </p:ext>
            </p:extLst>
          </p:nvPr>
        </p:nvGraphicFramePr>
        <p:xfrm>
          <a:off x="2867025" y="1985025"/>
          <a:ext cx="6457950" cy="3405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157592-2D90-1F8A-2268-410595661D56}"/>
              </a:ext>
            </a:extLst>
          </p:cNvPr>
          <p:cNvCxnSpPr>
            <a:cxnSpLocks/>
          </p:cNvCxnSpPr>
          <p:nvPr/>
        </p:nvCxnSpPr>
        <p:spPr>
          <a:xfrm flipV="1">
            <a:off x="4276436" y="5486400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413FE2-8563-BA7C-88EF-DD0E6D184EE2}"/>
              </a:ext>
            </a:extLst>
          </p:cNvPr>
          <p:cNvCxnSpPr>
            <a:cxnSpLocks/>
          </p:cNvCxnSpPr>
          <p:nvPr/>
        </p:nvCxnSpPr>
        <p:spPr>
          <a:xfrm flipV="1">
            <a:off x="5620331" y="5486400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1002539-DFED-3EF6-291B-E2BDE55FE3EC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8608291" y="4726352"/>
            <a:ext cx="11100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12547F1-66D8-EB34-5F5A-E49507F7DE8C}"/>
              </a:ext>
            </a:extLst>
          </p:cNvPr>
          <p:cNvSpPr txBox="1">
            <a:spLocks/>
          </p:cNvSpPr>
          <p:nvPr/>
        </p:nvSpPr>
        <p:spPr>
          <a:xfrm>
            <a:off x="9718316" y="4454096"/>
            <a:ext cx="2170544" cy="544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/>
              <a:t>Users much faster than we thought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3D2A5B9-F5FF-82A1-EBC4-50BA47037BAC}"/>
              </a:ext>
            </a:extLst>
          </p:cNvPr>
          <p:cNvSpPr txBox="1">
            <a:spLocks/>
          </p:cNvSpPr>
          <p:nvPr/>
        </p:nvSpPr>
        <p:spPr>
          <a:xfrm>
            <a:off x="3823855" y="5964531"/>
            <a:ext cx="2272145" cy="54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Acceptable Guess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B4DAFB2-10D4-DA8C-67CA-8FF79749FA99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10803588" y="4998608"/>
            <a:ext cx="0" cy="5801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11BBCBE-BA55-D588-2751-197FF849C740}"/>
              </a:ext>
            </a:extLst>
          </p:cNvPr>
          <p:cNvSpPr txBox="1">
            <a:spLocks/>
          </p:cNvSpPr>
          <p:nvPr/>
        </p:nvSpPr>
        <p:spPr>
          <a:xfrm>
            <a:off x="9718316" y="5617877"/>
            <a:ext cx="2170544" cy="544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/>
              <a:t>Bad estimation in the typing part</a:t>
            </a:r>
          </a:p>
        </p:txBody>
      </p:sp>
    </p:spTree>
    <p:extLst>
      <p:ext uri="{BB962C8B-B14F-4D97-AF65-F5344CB8AC3E}">
        <p14:creationId xmlns:p14="http://schemas.microsoft.com/office/powerpoint/2010/main" val="2394945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0167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Results and statistical analysis highlights (2/3)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765A056-CD19-4352-8A60-A0B24B8F4A75}"/>
              </a:ext>
            </a:extLst>
          </p:cNvPr>
          <p:cNvGraphicFramePr>
            <a:graphicFrameLocks/>
          </p:cNvGraphicFramePr>
          <p:nvPr/>
        </p:nvGraphicFramePr>
        <p:xfrm>
          <a:off x="2867025" y="1726406"/>
          <a:ext cx="6457950" cy="3405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3BADAA2-B129-8518-F0D5-E14BB6D490C1}"/>
              </a:ext>
            </a:extLst>
          </p:cNvPr>
          <p:cNvCxnSpPr>
            <a:cxnSpLocks/>
          </p:cNvCxnSpPr>
          <p:nvPr/>
        </p:nvCxnSpPr>
        <p:spPr>
          <a:xfrm flipV="1">
            <a:off x="3990109" y="5171028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730595-4782-A331-D257-07BFAD7E6042}"/>
              </a:ext>
            </a:extLst>
          </p:cNvPr>
          <p:cNvSpPr txBox="1">
            <a:spLocks/>
          </p:cNvSpPr>
          <p:nvPr/>
        </p:nvSpPr>
        <p:spPr>
          <a:xfrm>
            <a:off x="2558473" y="5614194"/>
            <a:ext cx="2863272" cy="1056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Acceptable Guess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(although very close to lower end)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640DC90-D063-7C15-63A3-97E5A25AAF63}"/>
              </a:ext>
            </a:extLst>
          </p:cNvPr>
          <p:cNvCxnSpPr>
            <a:cxnSpLocks/>
          </p:cNvCxnSpPr>
          <p:nvPr/>
        </p:nvCxnSpPr>
        <p:spPr>
          <a:xfrm flipV="1">
            <a:off x="7606152" y="5148478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459D37-5636-67AF-9D73-05B83EA6C7DE}"/>
              </a:ext>
            </a:extLst>
          </p:cNvPr>
          <p:cNvCxnSpPr>
            <a:cxnSpLocks/>
          </p:cNvCxnSpPr>
          <p:nvPr/>
        </p:nvCxnSpPr>
        <p:spPr>
          <a:xfrm flipV="1">
            <a:off x="5892800" y="5153102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9B438E0-10CB-3E96-CD17-CF8B7BA3786D}"/>
              </a:ext>
            </a:extLst>
          </p:cNvPr>
          <p:cNvSpPr txBox="1">
            <a:spLocks/>
          </p:cNvSpPr>
          <p:nvPr/>
        </p:nvSpPr>
        <p:spPr>
          <a:xfrm>
            <a:off x="5292435" y="5614194"/>
            <a:ext cx="2863271" cy="1056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Much more clicks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(maybe redesign / rethink our expectations)</a:t>
            </a:r>
          </a:p>
        </p:txBody>
      </p:sp>
    </p:spTree>
    <p:extLst>
      <p:ext uri="{BB962C8B-B14F-4D97-AF65-F5344CB8AC3E}">
        <p14:creationId xmlns:p14="http://schemas.microsoft.com/office/powerpoint/2010/main" val="1591578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0167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Results and statistical analysis highlights (3/3)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B209765-44E0-4C06-ABC7-D16EC9799E08}"/>
              </a:ext>
            </a:extLst>
          </p:cNvPr>
          <p:cNvGraphicFramePr>
            <a:graphicFrameLocks/>
          </p:cNvGraphicFramePr>
          <p:nvPr/>
        </p:nvGraphicFramePr>
        <p:xfrm>
          <a:off x="2867025" y="1726406"/>
          <a:ext cx="6457950" cy="3405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0CD1C67-9CB2-3305-BA77-94C2CA59FEE8}"/>
              </a:ext>
            </a:extLst>
          </p:cNvPr>
          <p:cNvCxnSpPr>
            <a:cxnSpLocks/>
          </p:cNvCxnSpPr>
          <p:nvPr/>
        </p:nvCxnSpPr>
        <p:spPr>
          <a:xfrm flipV="1">
            <a:off x="7596914" y="5144654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037F1D-7CB0-3CA0-20CB-F845141405AD}"/>
              </a:ext>
            </a:extLst>
          </p:cNvPr>
          <p:cNvSpPr txBox="1">
            <a:spLocks/>
          </p:cNvSpPr>
          <p:nvPr/>
        </p:nvSpPr>
        <p:spPr>
          <a:xfrm>
            <a:off x="6460841" y="5578342"/>
            <a:ext cx="2272145" cy="54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Acceptable Guess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505170-E021-B642-E95D-A1A2542A3B3E}"/>
              </a:ext>
            </a:extLst>
          </p:cNvPr>
          <p:cNvCxnSpPr>
            <a:cxnSpLocks/>
          </p:cNvCxnSpPr>
          <p:nvPr/>
        </p:nvCxnSpPr>
        <p:spPr>
          <a:xfrm flipV="1">
            <a:off x="5869714" y="5148478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105C76-2210-2414-9A1B-518837CF0F24}"/>
              </a:ext>
            </a:extLst>
          </p:cNvPr>
          <p:cNvCxnSpPr>
            <a:cxnSpLocks/>
          </p:cNvCxnSpPr>
          <p:nvPr/>
        </p:nvCxnSpPr>
        <p:spPr>
          <a:xfrm flipV="1">
            <a:off x="4064002" y="5153102"/>
            <a:ext cx="0" cy="403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045ED49-22D3-2C55-EB2C-6213726A26A2}"/>
              </a:ext>
            </a:extLst>
          </p:cNvPr>
          <p:cNvSpPr txBox="1">
            <a:spLocks/>
          </p:cNvSpPr>
          <p:nvPr/>
        </p:nvSpPr>
        <p:spPr>
          <a:xfrm>
            <a:off x="3258878" y="5578342"/>
            <a:ext cx="3444949" cy="952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Low satisfaction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 lot of room for improvement</a:t>
            </a:r>
          </a:p>
        </p:txBody>
      </p:sp>
    </p:spTree>
    <p:extLst>
      <p:ext uri="{BB962C8B-B14F-4D97-AF65-F5344CB8AC3E}">
        <p14:creationId xmlns:p14="http://schemas.microsoft.com/office/powerpoint/2010/main" val="2069865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Conclusions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59E8324-3566-D8B2-1B43-963B1AEA4068}"/>
              </a:ext>
            </a:extLst>
          </p:cNvPr>
          <p:cNvSpPr txBox="1">
            <a:spLocks/>
          </p:cNvSpPr>
          <p:nvPr/>
        </p:nvSpPr>
        <p:spPr>
          <a:xfrm>
            <a:off x="704850" y="1911761"/>
            <a:ext cx="7296150" cy="914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/>
              <a:t>Sumative</a:t>
            </a:r>
            <a:r>
              <a:rPr lang="en-US" sz="2000" b="1" dirty="0"/>
              <a:t> Evaluation </a:t>
            </a:r>
            <a:r>
              <a:rPr lang="en-US" sz="2000" dirty="0"/>
              <a:t>the interface would clearly be rejected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Task 3 seems to be fine, but the other two need to be improved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4333203-3162-2E7D-4034-FA79E5257D93}"/>
              </a:ext>
            </a:extLst>
          </p:cNvPr>
          <p:cNvSpPr txBox="1">
            <a:spLocks/>
          </p:cNvSpPr>
          <p:nvPr/>
        </p:nvSpPr>
        <p:spPr>
          <a:xfrm>
            <a:off x="5550194" y="5366574"/>
            <a:ext cx="6560289" cy="12510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What were the most common </a:t>
            </a:r>
            <a:r>
              <a:rPr lang="en-US" sz="2000" dirty="0" err="1"/>
              <a:t>missclicks</a:t>
            </a:r>
            <a:r>
              <a:rPr lang="en-US" sz="2000" dirty="0"/>
              <a:t>? What types of users were left more and less satisfied? Can we treat the data so the sample becomes more representative? </a:t>
            </a:r>
            <a:r>
              <a:rPr lang="en-US" sz="2000" b="1" dirty="0"/>
              <a:t>We still have a lot to do for the report</a:t>
            </a:r>
            <a:endParaRPr lang="en-US" sz="20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752E2B-0261-946C-0F57-AE78B2DCD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032" y="2775444"/>
            <a:ext cx="2152951" cy="38422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AD77AFD-7640-654F-14A5-55C5D4F97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344" y="2775444"/>
            <a:ext cx="2181133" cy="38422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C7D1CD7-28FA-353F-FC0B-130AC00EA5C8}"/>
              </a:ext>
            </a:extLst>
          </p:cNvPr>
          <p:cNvSpPr txBox="1">
            <a:spLocks/>
          </p:cNvSpPr>
          <p:nvPr/>
        </p:nvSpPr>
        <p:spPr>
          <a:xfrm>
            <a:off x="6134986" y="2662876"/>
            <a:ext cx="5598040" cy="671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Biggest problem to explore in a later iteration: users didn’t use the contextual help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05CE46-F7B5-21EE-4DF1-ABF7D56CF8C8}"/>
              </a:ext>
            </a:extLst>
          </p:cNvPr>
          <p:cNvCxnSpPr>
            <a:cxnSpLocks/>
          </p:cNvCxnSpPr>
          <p:nvPr/>
        </p:nvCxnSpPr>
        <p:spPr>
          <a:xfrm flipH="1">
            <a:off x="5494079" y="2968111"/>
            <a:ext cx="60192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47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 User and Task Analysis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EFE5C-A8D9-19BD-B12C-25DA1B474B8D}"/>
              </a:ext>
            </a:extLst>
          </p:cNvPr>
          <p:cNvSpPr txBox="1">
            <a:spLocks/>
          </p:cNvSpPr>
          <p:nvPr/>
        </p:nvSpPr>
        <p:spPr>
          <a:xfrm>
            <a:off x="866553" y="1922394"/>
            <a:ext cx="3662917" cy="171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Idea</a:t>
            </a:r>
            <a:r>
              <a:rPr lang="en-US" sz="2000" dirty="0"/>
              <a:t> help students find work and housing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Very similar interfaces, therefore prototype should focus on housing</a:t>
            </a:r>
            <a:endParaRPr lang="en-US" sz="2000" b="1" dirty="0"/>
          </a:p>
        </p:txBody>
      </p:sp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C532ECE6-5AF7-278D-4EC8-2C383BC22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230449"/>
              </p:ext>
            </p:extLst>
          </p:nvPr>
        </p:nvGraphicFramePr>
        <p:xfrm>
          <a:off x="1596000" y="3724723"/>
          <a:ext cx="9000000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8167">
                  <a:extLst>
                    <a:ext uri="{9D8B030D-6E8A-4147-A177-3AD203B41FA5}">
                      <a16:colId xmlns:a16="http://schemas.microsoft.com/office/drawing/2014/main" val="684473262"/>
                    </a:ext>
                  </a:extLst>
                </a:gridCol>
                <a:gridCol w="2631558">
                  <a:extLst>
                    <a:ext uri="{9D8B030D-6E8A-4147-A177-3AD203B41FA5}">
                      <a16:colId xmlns:a16="http://schemas.microsoft.com/office/drawing/2014/main" val="3359397105"/>
                    </a:ext>
                  </a:extLst>
                </a:gridCol>
                <a:gridCol w="2509283">
                  <a:extLst>
                    <a:ext uri="{9D8B030D-6E8A-4147-A177-3AD203B41FA5}">
                      <a16:colId xmlns:a16="http://schemas.microsoft.com/office/drawing/2014/main" val="681383760"/>
                    </a:ext>
                  </a:extLst>
                </a:gridCol>
                <a:gridCol w="1350992">
                  <a:extLst>
                    <a:ext uri="{9D8B030D-6E8A-4147-A177-3AD203B41FA5}">
                      <a16:colId xmlns:a16="http://schemas.microsoft.com/office/drawing/2014/main" val="35920137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Task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Efficacy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Efficiency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Satisfaction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606568"/>
                  </a:ext>
                </a:extLst>
              </a:tr>
              <a:tr h="378972">
                <a:tc>
                  <a:txBody>
                    <a:bodyPr/>
                    <a:lstStyle/>
                    <a:p>
                      <a:r>
                        <a:rPr lang="en-GB" sz="2000" dirty="0"/>
                        <a:t>Search for a room in ‘</a:t>
                      </a:r>
                      <a:r>
                        <a:rPr lang="en-GB" sz="2000" dirty="0" err="1"/>
                        <a:t>Paranhos</a:t>
                      </a:r>
                      <a:r>
                        <a:rPr lang="en-GB" sz="2000" dirty="0"/>
                        <a:t>’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dirty="0"/>
                        <a:t>Only 5% make a mistake</a:t>
                      </a:r>
                      <a:endParaRPr lang="en-GB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dirty="0"/>
                        <a:t>Less than 30 seconds, with average 3 clicks</a:t>
                      </a:r>
                      <a:endParaRPr lang="en-GB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611675"/>
                  </a:ext>
                </a:extLst>
              </a:tr>
              <a:tr h="501031">
                <a:tc>
                  <a:txBody>
                    <a:bodyPr/>
                    <a:lstStyle/>
                    <a:p>
                      <a:r>
                        <a:rPr lang="en-GB" sz="2000" dirty="0"/>
                        <a:t>Search for rooms with wi-fi, ordered by price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90% of users do less than 2 errors</a:t>
                      </a:r>
                      <a:endParaRPr lang="en-GB" sz="2000" dirty="0"/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Less than 40 seconds, with average 3 clicks 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90%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076709"/>
                  </a:ext>
                </a:extLst>
              </a:tr>
              <a:tr h="645060">
                <a:tc>
                  <a:txBody>
                    <a:bodyPr/>
                    <a:lstStyle/>
                    <a:p>
                      <a:r>
                        <a:rPr lang="en-GB" sz="2000" dirty="0"/>
                        <a:t>Create a room offer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70% of the users make less than 3 errors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Less than 5 minutes, no more than 15 clicks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85%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176188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0E651C6-647D-6E38-8243-2F334CD6672D}"/>
              </a:ext>
            </a:extLst>
          </p:cNvPr>
          <p:cNvSpPr txBox="1">
            <a:spLocks/>
          </p:cNvSpPr>
          <p:nvPr/>
        </p:nvSpPr>
        <p:spPr>
          <a:xfrm>
            <a:off x="8248817" y="1948971"/>
            <a:ext cx="2965875" cy="1401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Similar Services</a:t>
            </a:r>
            <a:r>
              <a:rPr lang="en-US" sz="2000" dirty="0"/>
              <a:t> Indeed, </a:t>
            </a:r>
            <a:r>
              <a:rPr lang="en-US" sz="2000" dirty="0" err="1"/>
              <a:t>Idealista</a:t>
            </a:r>
            <a:r>
              <a:rPr lang="en-US" sz="2000" dirty="0"/>
              <a:t>, </a:t>
            </a:r>
            <a:r>
              <a:rPr lang="en-US" sz="2000" dirty="0" err="1"/>
              <a:t>Bquartos</a:t>
            </a:r>
            <a:r>
              <a:rPr lang="en-US" sz="2000" dirty="0"/>
              <a:t>, 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They all use very similar call to actions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B05FA7-DD36-9DEA-2A40-A880B04283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6" t="1213" r="1" b="1495"/>
          <a:stretch/>
        </p:blipFill>
        <p:spPr>
          <a:xfrm>
            <a:off x="5707913" y="1485105"/>
            <a:ext cx="905632" cy="194389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0" name="Picture 2" descr="Nenhuma descrição disponível.">
            <a:extLst>
              <a:ext uri="{FF2B5EF4-FFF2-40B4-BE49-F238E27FC236}">
                <a16:creationId xmlns:a16="http://schemas.microsoft.com/office/drawing/2014/main" id="{C6300264-36AF-3945-A6D1-070E6C081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516" y="1485105"/>
            <a:ext cx="925600" cy="194389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0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Formative Evaluation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3524F3-ADE9-2351-1CE4-F2C6DF02B597}"/>
              </a:ext>
            </a:extLst>
          </p:cNvPr>
          <p:cNvSpPr txBox="1">
            <a:spLocks/>
          </p:cNvSpPr>
          <p:nvPr/>
        </p:nvSpPr>
        <p:spPr>
          <a:xfrm>
            <a:off x="704851" y="1960657"/>
            <a:ext cx="279104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Prototype features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room</a:t>
            </a:r>
          </a:p>
          <a:p>
            <a:pPr marL="0" indent="0">
              <a:buNone/>
            </a:pPr>
            <a:r>
              <a:rPr lang="en-US" sz="2000" dirty="0"/>
              <a:t>Add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Register, login and logout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6693232-5F1B-13DF-D5BC-CA64A05D4A6C}"/>
              </a:ext>
            </a:extLst>
          </p:cNvPr>
          <p:cNvSpPr/>
          <p:nvPr/>
        </p:nvSpPr>
        <p:spPr>
          <a:xfrm>
            <a:off x="3495896" y="2413589"/>
            <a:ext cx="279107" cy="1123870"/>
          </a:xfrm>
          <a:prstGeom prst="rightBrace">
            <a:avLst/>
          </a:prstGeom>
          <a:ln w="28575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253A1-7B19-3929-8FBA-0930BE4E91D0}"/>
              </a:ext>
            </a:extLst>
          </p:cNvPr>
          <p:cNvSpPr txBox="1">
            <a:spLocks/>
          </p:cNvSpPr>
          <p:nvPr/>
        </p:nvSpPr>
        <p:spPr>
          <a:xfrm>
            <a:off x="3817531" y="2792400"/>
            <a:ext cx="842633" cy="3420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Tasks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673250-B029-A560-8B15-9754264504EF}"/>
              </a:ext>
            </a:extLst>
          </p:cNvPr>
          <p:cNvSpPr txBox="1">
            <a:spLocks/>
          </p:cNvSpPr>
          <p:nvPr/>
        </p:nvSpPr>
        <p:spPr>
          <a:xfrm>
            <a:off x="4807024" y="1960658"/>
            <a:ext cx="7219949" cy="2053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Small Font and forms </a:t>
            </a:r>
            <a:r>
              <a:rPr lang="en-US" sz="2000" dirty="0"/>
              <a:t>Minimum font of 16, add offer remake</a:t>
            </a: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Navigation </a:t>
            </a:r>
            <a:r>
              <a:rPr lang="en-US" sz="2000" dirty="0"/>
              <a:t>Important to tell the user where he currently is</a:t>
            </a: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Missing Features </a:t>
            </a:r>
            <a:r>
              <a:rPr lang="en-US" sz="2000" dirty="0"/>
              <a:t>Add placeholder text to “intuitive” call to action, increase contrasts in search page, remade add offer</a:t>
            </a:r>
          </a:p>
          <a:p>
            <a:pPr marL="0" indent="0">
              <a:buNone/>
            </a:pPr>
            <a:r>
              <a:rPr lang="en-US" sz="2000" b="1" dirty="0"/>
              <a:t>Profile </a:t>
            </a:r>
            <a:r>
              <a:rPr lang="en-US" sz="2000" dirty="0"/>
              <a:t>Not focus, therefore, we didn’t solve anything</a:t>
            </a: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1" y="4109483"/>
            <a:ext cx="1372849" cy="245921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2B8D90-EAE4-C44A-DDE8-44057A62B763}"/>
              </a:ext>
            </a:extLst>
          </p:cNvPr>
          <p:cNvSpPr txBox="1">
            <a:spLocks/>
          </p:cNvSpPr>
          <p:nvPr/>
        </p:nvSpPr>
        <p:spPr>
          <a:xfrm>
            <a:off x="2147475" y="4942276"/>
            <a:ext cx="1670056" cy="67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Confusing call to action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55BEFD-4C41-77BE-916F-5758831B8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2441" y="4104078"/>
            <a:ext cx="1378580" cy="2459218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492A8B0-AA86-B74A-39BC-134D0FFBBE51}"/>
              </a:ext>
            </a:extLst>
          </p:cNvPr>
          <p:cNvSpPr txBox="1">
            <a:spLocks/>
          </p:cNvSpPr>
          <p:nvPr/>
        </p:nvSpPr>
        <p:spPr>
          <a:xfrm>
            <a:off x="5427921" y="4799564"/>
            <a:ext cx="2338135" cy="956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(very) Small font, attribute selection not clear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5077E2-B2BF-4466-9263-87899B3D11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8163" y="4111434"/>
            <a:ext cx="1374600" cy="245921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07A7942-4D81-C1D6-7F52-704864DB5A05}"/>
              </a:ext>
            </a:extLst>
          </p:cNvPr>
          <p:cNvSpPr txBox="1">
            <a:spLocks/>
          </p:cNvSpPr>
          <p:nvPr/>
        </p:nvSpPr>
        <p:spPr>
          <a:xfrm>
            <a:off x="9021726" y="4620150"/>
            <a:ext cx="2658139" cy="1315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People seemed to want more freedom in this page (more attributes, bigger description,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3467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350601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350601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79231"/>
            <a:ext cx="2352404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Write “</a:t>
            </a:r>
            <a:r>
              <a:rPr lang="en-US" sz="2000" dirty="0" err="1"/>
              <a:t>Paranhos</a:t>
            </a:r>
            <a:r>
              <a:rPr lang="en-US" sz="2000" dirty="0"/>
              <a:t>” in the search bar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898096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search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214372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214550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213841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6189691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6192824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 with search filled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241972" y="6171139"/>
            <a:ext cx="2510976" cy="6868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search applied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2DA18A-7ADA-0B9A-AF63-6BF5829FAB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144" y="2535936"/>
            <a:ext cx="2057089" cy="3636542"/>
          </a:xfrm>
          <a:prstGeom prst="rect">
            <a:avLst/>
          </a:prstGeo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728B686-34FD-6BAB-4AB3-372A584C6C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86" y="2535936"/>
            <a:ext cx="2004416" cy="3603684"/>
          </a:xfrm>
          <a:prstGeom prst="rect">
            <a:avLst/>
          </a:prstGeom>
        </p:spPr>
      </p:pic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97E47CA-5556-BC55-ACE3-2545FA67B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3172" y="2562459"/>
            <a:ext cx="2002142" cy="3577161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C8E787D-7699-2AE6-E63D-56B5DFE22F59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Task 1 - </a:t>
            </a:r>
            <a:r>
              <a:rPr lang="en-US" b="1" dirty="0" err="1"/>
              <a:t>Wireflow</a:t>
            </a:r>
            <a:endParaRPr lang="en-US" b="1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46BBCF-D155-14B3-2B97-ECF47EECFFB8}"/>
              </a:ext>
            </a:extLst>
          </p:cNvPr>
          <p:cNvSpPr txBox="1">
            <a:spLocks/>
          </p:cNvSpPr>
          <p:nvPr/>
        </p:nvSpPr>
        <p:spPr>
          <a:xfrm>
            <a:off x="704850" y="1149395"/>
            <a:ext cx="8047264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00" b="0" i="0" dirty="0">
                <a:solidFill>
                  <a:srgbClr val="000000"/>
                </a:solidFill>
                <a:effectLst/>
                <a:latin typeface="Roobert PRO"/>
              </a:rPr>
              <a:t>Find all the rooms available for rent in </a:t>
            </a:r>
            <a:r>
              <a:rPr lang="en-US" sz="2300" b="0" i="0" dirty="0" err="1">
                <a:solidFill>
                  <a:srgbClr val="000000"/>
                </a:solidFill>
                <a:effectLst/>
                <a:latin typeface="Roobert PRO"/>
              </a:rPr>
              <a:t>Paranhos</a:t>
            </a:r>
            <a:endParaRPr lang="en-US" sz="2300" b="1" dirty="0"/>
          </a:p>
        </p:txBody>
      </p:sp>
    </p:spTree>
    <p:extLst>
      <p:ext uri="{BB962C8B-B14F-4D97-AF65-F5344CB8AC3E}">
        <p14:creationId xmlns:p14="http://schemas.microsoft.com/office/powerpoint/2010/main" val="2114191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350601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350601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906274" y="3679231"/>
            <a:ext cx="2046969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Click on Rooms Tab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74286" y="3643689"/>
            <a:ext cx="2352404" cy="5840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Open Filter and select Free </a:t>
            </a:r>
            <a:r>
              <a:rPr lang="en-US" sz="2000" dirty="0" err="1"/>
              <a:t>Wifi</a:t>
            </a:r>
            <a:endParaRPr lang="en-US" sz="2000" dirty="0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214372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214550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213841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6189691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6192824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6171140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Filters Overlay</a:t>
            </a:r>
          </a:p>
        </p:txBody>
      </p:sp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728B686-34FD-6BAB-4AB3-372A584C6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86" y="2535936"/>
            <a:ext cx="2004416" cy="360368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C8E787D-7699-2AE6-E63D-56B5DFE22F59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Task 2 – </a:t>
            </a:r>
            <a:r>
              <a:rPr lang="en-US" b="1" dirty="0" err="1"/>
              <a:t>Wireflow</a:t>
            </a:r>
            <a:r>
              <a:rPr lang="en-US" b="1" dirty="0"/>
              <a:t> (1/2)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46BBCF-D155-14B3-2B97-ECF47EECFFB8}"/>
              </a:ext>
            </a:extLst>
          </p:cNvPr>
          <p:cNvSpPr txBox="1">
            <a:spLocks/>
          </p:cNvSpPr>
          <p:nvPr/>
        </p:nvSpPr>
        <p:spPr>
          <a:xfrm>
            <a:off x="704850" y="1149395"/>
            <a:ext cx="765537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00" b="0" i="0" dirty="0">
                <a:solidFill>
                  <a:srgbClr val="000000"/>
                </a:solidFill>
                <a:effectLst/>
                <a:latin typeface="Roobert PRO"/>
              </a:rPr>
              <a:t>Find the email associated to the cheapest room with free </a:t>
            </a:r>
            <a:r>
              <a:rPr lang="en-US" sz="2300" b="0" i="0" dirty="0" err="1">
                <a:solidFill>
                  <a:srgbClr val="000000"/>
                </a:solidFill>
                <a:effectLst/>
                <a:latin typeface="Roobert PRO"/>
              </a:rPr>
              <a:t>wifi</a:t>
            </a:r>
            <a:endParaRPr lang="en-US" sz="2300" b="1" dirty="0"/>
          </a:p>
        </p:txBody>
      </p:sp>
      <p:pic>
        <p:nvPicPr>
          <p:cNvPr id="16" name="Picture 15" descr="Graphical user interface, website&#10;&#10;Description automatically generated with medium confidence">
            <a:extLst>
              <a:ext uri="{FF2B5EF4-FFF2-40B4-BE49-F238E27FC236}">
                <a16:creationId xmlns:a16="http://schemas.microsoft.com/office/drawing/2014/main" id="{A98FFAAC-035F-DA2A-DC06-261B3C44B9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437" y="2508501"/>
            <a:ext cx="2046969" cy="3657253"/>
          </a:xfrm>
          <a:prstGeom prst="rect">
            <a:avLst/>
          </a:prstGeom>
        </p:spPr>
      </p:pic>
      <p:pic>
        <p:nvPicPr>
          <p:cNvPr id="18" name="Picture 17" descr="Graphical user interface&#10;&#10;Description automatically generated">
            <a:extLst>
              <a:ext uri="{FF2B5EF4-FFF2-40B4-BE49-F238E27FC236}">
                <a16:creationId xmlns:a16="http://schemas.microsoft.com/office/drawing/2014/main" id="{089A5F87-1F81-72D4-8BA0-94AD03152C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346" y="2537638"/>
            <a:ext cx="2057900" cy="366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55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4135012" y="3638257"/>
            <a:ext cx="1724476" cy="6325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Order the list by price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800511" y="3556511"/>
            <a:ext cx="1600033" cy="6868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Click on first offer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2109109" y="214372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798370" y="214550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SCR-05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213841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SCR-06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2109109" y="6189691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Ordering Overlay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366655" y="6192824"/>
            <a:ext cx="2841171" cy="6325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 and order applied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6171140"/>
            <a:ext cx="2009686" cy="686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Cheapest room with free </a:t>
            </a:r>
            <a:r>
              <a:rPr lang="en-US" sz="2000" b="1" dirty="0" err="1"/>
              <a:t>wifi</a:t>
            </a:r>
            <a:endParaRPr lang="en-US" sz="2000" b="1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8E787D-7699-2AE6-E63D-56B5DFE22F59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Task 2 – </a:t>
            </a:r>
            <a:r>
              <a:rPr lang="en-US" b="1" dirty="0" err="1"/>
              <a:t>Wireflow</a:t>
            </a:r>
            <a:r>
              <a:rPr lang="en-US" b="1" dirty="0"/>
              <a:t> (2/2)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46BBCF-D155-14B3-2B97-ECF47EECFFB8}"/>
              </a:ext>
            </a:extLst>
          </p:cNvPr>
          <p:cNvSpPr txBox="1">
            <a:spLocks/>
          </p:cNvSpPr>
          <p:nvPr/>
        </p:nvSpPr>
        <p:spPr>
          <a:xfrm>
            <a:off x="704850" y="1149395"/>
            <a:ext cx="765537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00" b="0" i="0" dirty="0">
                <a:solidFill>
                  <a:srgbClr val="000000"/>
                </a:solidFill>
                <a:effectLst/>
                <a:latin typeface="Roobert PRO"/>
              </a:rPr>
              <a:t>Find the email associated to the cheapest room with free </a:t>
            </a:r>
            <a:r>
              <a:rPr lang="en-US" sz="2300" b="0" i="0" dirty="0" err="1">
                <a:solidFill>
                  <a:srgbClr val="000000"/>
                </a:solidFill>
                <a:effectLst/>
                <a:latin typeface="Roobert PRO"/>
              </a:rPr>
              <a:t>wifi</a:t>
            </a:r>
            <a:endParaRPr lang="en-US" sz="2300" b="1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C8F9A93-BA46-BA55-25F7-20FDB0687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13" y="2552604"/>
            <a:ext cx="2028625" cy="3579612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D43B186-5E85-D36E-99C7-B3AF9B08C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058" y="2507399"/>
            <a:ext cx="2055024" cy="3616625"/>
          </a:xfrm>
          <a:prstGeom prst="rect">
            <a:avLst/>
          </a:prstGeom>
        </p:spPr>
      </p:pic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107AF5B-A6F8-3255-A798-2C4BEA74A0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813" y="2540554"/>
            <a:ext cx="2080336" cy="366117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E062B5F-714B-7B49-1A1A-8F9F4803CC08}"/>
              </a:ext>
            </a:extLst>
          </p:cNvPr>
          <p:cNvCxnSpPr>
            <a:cxnSpLocks/>
          </p:cNvCxnSpPr>
          <p:nvPr/>
        </p:nvCxnSpPr>
        <p:spPr>
          <a:xfrm>
            <a:off x="8055429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1648AE-4758-7E88-4062-BBAC750FE97D}"/>
              </a:ext>
            </a:extLst>
          </p:cNvPr>
          <p:cNvCxnSpPr>
            <a:cxnSpLocks/>
          </p:cNvCxnSpPr>
          <p:nvPr/>
        </p:nvCxnSpPr>
        <p:spPr>
          <a:xfrm>
            <a:off x="4382129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C23F8A9-DAB2-D335-884C-74654564A7F8}"/>
              </a:ext>
            </a:extLst>
          </p:cNvPr>
          <p:cNvCxnSpPr>
            <a:cxnSpLocks/>
          </p:cNvCxnSpPr>
          <p:nvPr/>
        </p:nvCxnSpPr>
        <p:spPr>
          <a:xfrm>
            <a:off x="528586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2CA203C6-65E5-839E-0F43-57768DE31CA6}"/>
              </a:ext>
            </a:extLst>
          </p:cNvPr>
          <p:cNvSpPr txBox="1">
            <a:spLocks/>
          </p:cNvSpPr>
          <p:nvPr/>
        </p:nvSpPr>
        <p:spPr>
          <a:xfrm>
            <a:off x="341087" y="3683191"/>
            <a:ext cx="1724476" cy="6325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Open order overlay</a:t>
            </a:r>
          </a:p>
        </p:txBody>
      </p:sp>
    </p:spTree>
    <p:extLst>
      <p:ext uri="{BB962C8B-B14F-4D97-AF65-F5344CB8AC3E}">
        <p14:creationId xmlns:p14="http://schemas.microsoft.com/office/powerpoint/2010/main" val="2708037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330298" y="4361487"/>
            <a:ext cx="891877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098848" y="3467626"/>
            <a:ext cx="1297498" cy="9143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Click on “New” button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8671820" y="3439886"/>
            <a:ext cx="1309877" cy="8488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Fill optional attributes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160569" y="2154611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3305546" y="2156387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6548487" y="2149297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160569" y="6200577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3298002" y="6203710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Create Offer Page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6548487" y="6182025"/>
            <a:ext cx="2009686" cy="6312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Mandatory Attributes Overlay</a:t>
            </a:r>
          </a:p>
        </p:txBody>
      </p:sp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728B686-34FD-6BAB-4AB3-372A584C6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4" y="2546822"/>
            <a:ext cx="2004416" cy="360368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C8E787D-7699-2AE6-E63D-56B5DFE22F59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Task 3 – </a:t>
            </a:r>
            <a:r>
              <a:rPr lang="en-US" b="1" dirty="0" err="1"/>
              <a:t>Wireflow</a:t>
            </a:r>
            <a:r>
              <a:rPr lang="en-US" b="1" dirty="0"/>
              <a:t> (1/2)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46BBCF-D155-14B3-2B97-ECF47EECFFB8}"/>
              </a:ext>
            </a:extLst>
          </p:cNvPr>
          <p:cNvSpPr txBox="1">
            <a:spLocks/>
          </p:cNvSpPr>
          <p:nvPr/>
        </p:nvSpPr>
        <p:spPr>
          <a:xfrm>
            <a:off x="704850" y="1236482"/>
            <a:ext cx="765537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00" b="0" i="0" dirty="0">
                <a:solidFill>
                  <a:srgbClr val="000000"/>
                </a:solidFill>
                <a:effectLst/>
                <a:latin typeface="Roobert PRO"/>
              </a:rPr>
              <a:t>Create a room offer for 350€, 4km away from FEUP, with 2 </a:t>
            </a:r>
            <a:r>
              <a:rPr lang="en-US" sz="2300" b="0" i="0" dirty="0" err="1">
                <a:solidFill>
                  <a:srgbClr val="000000"/>
                </a:solidFill>
                <a:effectLst/>
                <a:latin typeface="Roobert PRO"/>
              </a:rPr>
              <a:t>roomates</a:t>
            </a:r>
            <a:endParaRPr lang="en-US" sz="2300" b="1" dirty="0"/>
          </a:p>
        </p:txBody>
      </p:sp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3FBD91C-B24E-67C3-2D1D-541F692F03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541" y="2499043"/>
            <a:ext cx="2030410" cy="3651463"/>
          </a:xfrm>
          <a:prstGeom prst="rect">
            <a:avLst/>
          </a:prstGeom>
        </p:spPr>
      </p:pic>
      <p:pic>
        <p:nvPicPr>
          <p:cNvPr id="8" name="Picture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05980B9-B4FE-EFFA-B57D-CD75251B9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76" y="2540118"/>
            <a:ext cx="2056070" cy="3663741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34812EB-320C-7338-A5A7-1528DB9DDEB8}"/>
              </a:ext>
            </a:extLst>
          </p:cNvPr>
          <p:cNvSpPr txBox="1">
            <a:spLocks/>
          </p:cNvSpPr>
          <p:nvPr/>
        </p:nvSpPr>
        <p:spPr>
          <a:xfrm>
            <a:off x="9810781" y="2221923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DF12EB-0155-B8CA-846A-ADC0A19D13ED}"/>
              </a:ext>
            </a:extLst>
          </p:cNvPr>
          <p:cNvSpPr txBox="1">
            <a:spLocks/>
          </p:cNvSpPr>
          <p:nvPr/>
        </p:nvSpPr>
        <p:spPr>
          <a:xfrm>
            <a:off x="9712807" y="6243765"/>
            <a:ext cx="2009686" cy="6312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Optional Attributes Overlay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91D96E-39D9-16D4-3998-3A1D35D99B46}"/>
              </a:ext>
            </a:extLst>
          </p:cNvPr>
          <p:cNvCxnSpPr>
            <a:cxnSpLocks/>
          </p:cNvCxnSpPr>
          <p:nvPr/>
        </p:nvCxnSpPr>
        <p:spPr>
          <a:xfrm>
            <a:off x="5508926" y="4361487"/>
            <a:ext cx="891877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A29B35-4E0F-4BAB-D0D1-8689650CEC61}"/>
              </a:ext>
            </a:extLst>
          </p:cNvPr>
          <p:cNvCxnSpPr>
            <a:cxnSpLocks/>
          </p:cNvCxnSpPr>
          <p:nvPr/>
        </p:nvCxnSpPr>
        <p:spPr>
          <a:xfrm>
            <a:off x="8850841" y="4361487"/>
            <a:ext cx="891877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2E7B8CB-AE13-5CE6-D10A-8920D7201E20}"/>
              </a:ext>
            </a:extLst>
          </p:cNvPr>
          <p:cNvSpPr txBox="1">
            <a:spLocks/>
          </p:cNvSpPr>
          <p:nvPr/>
        </p:nvSpPr>
        <p:spPr>
          <a:xfrm>
            <a:off x="5347470" y="3511388"/>
            <a:ext cx="1309877" cy="8488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Fill mandatory attributes</a:t>
            </a:r>
          </a:p>
        </p:txBody>
      </p:sp>
      <p:pic>
        <p:nvPicPr>
          <p:cNvPr id="22" name="Picture 21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9218ECB-422C-B17A-27E4-AD5DD0DC46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707" y="2592013"/>
            <a:ext cx="2030044" cy="364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75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4135012" y="3638257"/>
            <a:ext cx="1724476" cy="6325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Click on create offer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876713" y="3600054"/>
            <a:ext cx="1600033" cy="6868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Confirm the action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2109109" y="214372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SCR-05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798370" y="214550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SCR-06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213841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SCR-07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2141767" y="6287664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Description Filled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399313" y="6290797"/>
            <a:ext cx="2841171" cy="63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Confirm action popup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33203" y="6269113"/>
            <a:ext cx="2009686" cy="6868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Offer created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8E787D-7699-2AE6-E63D-56B5DFE22F59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Task 3 – </a:t>
            </a:r>
            <a:r>
              <a:rPr lang="en-US" b="1" dirty="0" err="1"/>
              <a:t>Wireflow</a:t>
            </a:r>
            <a:r>
              <a:rPr lang="en-US" b="1" dirty="0"/>
              <a:t> (2/2)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046BBCF-D155-14B3-2B97-ECF47EECFFB8}"/>
              </a:ext>
            </a:extLst>
          </p:cNvPr>
          <p:cNvSpPr txBox="1">
            <a:spLocks/>
          </p:cNvSpPr>
          <p:nvPr/>
        </p:nvSpPr>
        <p:spPr>
          <a:xfrm>
            <a:off x="704850" y="1149395"/>
            <a:ext cx="765537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00" b="0" i="0" dirty="0">
                <a:solidFill>
                  <a:srgbClr val="000000"/>
                </a:solidFill>
                <a:effectLst/>
                <a:latin typeface="Roobert PRO"/>
              </a:rPr>
              <a:t>Create a room offer for 350€, 4km away from FEUP, with 2 </a:t>
            </a:r>
            <a:r>
              <a:rPr lang="en-US" sz="2300" b="0" i="0" dirty="0" err="1">
                <a:solidFill>
                  <a:srgbClr val="000000"/>
                </a:solidFill>
                <a:effectLst/>
                <a:latin typeface="Roobert PRO"/>
              </a:rPr>
              <a:t>roomates</a:t>
            </a:r>
            <a:endParaRPr lang="en-US" sz="2300" b="1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E062B5F-714B-7B49-1A1A-8F9F4803CC08}"/>
              </a:ext>
            </a:extLst>
          </p:cNvPr>
          <p:cNvCxnSpPr>
            <a:cxnSpLocks/>
          </p:cNvCxnSpPr>
          <p:nvPr/>
        </p:nvCxnSpPr>
        <p:spPr>
          <a:xfrm>
            <a:off x="8055429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1648AE-4758-7E88-4062-BBAC750FE97D}"/>
              </a:ext>
            </a:extLst>
          </p:cNvPr>
          <p:cNvCxnSpPr>
            <a:cxnSpLocks/>
          </p:cNvCxnSpPr>
          <p:nvPr/>
        </p:nvCxnSpPr>
        <p:spPr>
          <a:xfrm>
            <a:off x="4382129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C23F8A9-DAB2-D335-884C-74654564A7F8}"/>
              </a:ext>
            </a:extLst>
          </p:cNvPr>
          <p:cNvCxnSpPr>
            <a:cxnSpLocks/>
          </p:cNvCxnSpPr>
          <p:nvPr/>
        </p:nvCxnSpPr>
        <p:spPr>
          <a:xfrm>
            <a:off x="528586" y="4350601"/>
            <a:ext cx="129414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2CA203C6-65E5-839E-0F43-57768DE31CA6}"/>
              </a:ext>
            </a:extLst>
          </p:cNvPr>
          <p:cNvSpPr txBox="1">
            <a:spLocks/>
          </p:cNvSpPr>
          <p:nvPr/>
        </p:nvSpPr>
        <p:spPr>
          <a:xfrm>
            <a:off x="341087" y="3683191"/>
            <a:ext cx="1724476" cy="63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Fill description</a:t>
            </a:r>
          </a:p>
        </p:txBody>
      </p:sp>
      <p:pic>
        <p:nvPicPr>
          <p:cNvPr id="2" name="Picture 1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F5BE44F-ABA5-72FA-9EEF-DEF5C1605D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501" y="2519387"/>
            <a:ext cx="2036252" cy="3644674"/>
          </a:xfrm>
          <a:prstGeom prst="rect">
            <a:avLst/>
          </a:prstGeom>
        </p:spPr>
      </p:pic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D757A6E-1CF3-7DD4-2594-5D4676A65C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453" y="2461033"/>
            <a:ext cx="2052347" cy="3703028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C2FBDA8-232C-62D8-0EEF-237DCA3135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599" y="2496466"/>
            <a:ext cx="2063377" cy="36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74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User Evaluation Summary (1/2)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59E8324-3566-D8B2-1B43-963B1AEA4068}"/>
              </a:ext>
            </a:extLst>
          </p:cNvPr>
          <p:cNvSpPr txBox="1">
            <a:spLocks/>
          </p:cNvSpPr>
          <p:nvPr/>
        </p:nvSpPr>
        <p:spPr>
          <a:xfrm>
            <a:off x="704851" y="1911761"/>
            <a:ext cx="3106921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Home Page (Call to Action)</a:t>
            </a:r>
            <a:endParaRPr lang="en-US" sz="20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7A54736-4E7D-D607-65E1-7A256C8E4B40}"/>
              </a:ext>
            </a:extLst>
          </p:cNvPr>
          <p:cNvSpPr txBox="1">
            <a:spLocks/>
          </p:cNvSpPr>
          <p:nvPr/>
        </p:nvSpPr>
        <p:spPr>
          <a:xfrm>
            <a:off x="4314825" y="1911761"/>
            <a:ext cx="7721231" cy="778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Its goal is to make the user more comfortable with the interface, it only makes sense to test it first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25F5BEB-D0AA-CF49-B756-D6C32958ADF5}"/>
              </a:ext>
            </a:extLst>
          </p:cNvPr>
          <p:cNvSpPr txBox="1">
            <a:spLocks/>
          </p:cNvSpPr>
          <p:nvPr/>
        </p:nvSpPr>
        <p:spPr>
          <a:xfrm>
            <a:off x="704851" y="3407736"/>
            <a:ext cx="3659814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Search Page (filter and order)</a:t>
            </a:r>
            <a:endParaRPr lang="en-US" sz="2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0A6C43-23B2-C3BB-C829-8A9425D6A227}"/>
              </a:ext>
            </a:extLst>
          </p:cNvPr>
          <p:cNvSpPr txBox="1">
            <a:spLocks/>
          </p:cNvSpPr>
          <p:nvPr/>
        </p:nvSpPr>
        <p:spPr>
          <a:xfrm>
            <a:off x="4314824" y="3324120"/>
            <a:ext cx="7721231" cy="778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The user has already interacted with the page, therefore we can test only his interaction with the filter and order features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234AD4C-F58F-5117-2866-E54A5734E845}"/>
              </a:ext>
            </a:extLst>
          </p:cNvPr>
          <p:cNvGrpSpPr/>
          <p:nvPr/>
        </p:nvGrpSpPr>
        <p:grpSpPr>
          <a:xfrm>
            <a:off x="704851" y="4932748"/>
            <a:ext cx="11331204" cy="778276"/>
            <a:chOff x="704851" y="5225142"/>
            <a:chExt cx="11331204" cy="778276"/>
          </a:xfrm>
        </p:grpSpPr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166F439C-4EC2-9756-C3A3-8F1D3A5BECAB}"/>
                </a:ext>
              </a:extLst>
            </p:cNvPr>
            <p:cNvSpPr txBox="1">
              <a:spLocks/>
            </p:cNvSpPr>
            <p:nvPr/>
          </p:nvSpPr>
          <p:spPr>
            <a:xfrm>
              <a:off x="704851" y="5372895"/>
              <a:ext cx="3659814" cy="48277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2000" b="1" dirty="0"/>
                <a:t>Add Offer Page</a:t>
              </a:r>
              <a:endParaRPr lang="en-US" sz="2000" dirty="0"/>
            </a:p>
          </p:txBody>
        </p:sp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EF79324D-51E0-1B6B-777A-2999A51A8181}"/>
                </a:ext>
              </a:extLst>
            </p:cNvPr>
            <p:cNvSpPr txBox="1">
              <a:spLocks/>
            </p:cNvSpPr>
            <p:nvPr/>
          </p:nvSpPr>
          <p:spPr>
            <a:xfrm>
              <a:off x="4314824" y="5225142"/>
              <a:ext cx="7721231" cy="77827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2000" dirty="0"/>
                <a:t>A new page, tested at the end so the user has more familiarity with the interface</a:t>
              </a:r>
            </a:p>
          </p:txBody>
        </p:sp>
      </p:grpSp>
      <p:sp>
        <p:nvSpPr>
          <p:cNvPr id="2" name="Arrow: Down 1">
            <a:extLst>
              <a:ext uri="{FF2B5EF4-FFF2-40B4-BE49-F238E27FC236}">
                <a16:creationId xmlns:a16="http://schemas.microsoft.com/office/drawing/2014/main" id="{EF64011D-B35F-7558-4990-6EAAEDA53A27}"/>
              </a:ext>
            </a:extLst>
          </p:cNvPr>
          <p:cNvSpPr/>
          <p:nvPr/>
        </p:nvSpPr>
        <p:spPr>
          <a:xfrm>
            <a:off x="1274797" y="2404627"/>
            <a:ext cx="574158" cy="833119"/>
          </a:xfrm>
          <a:prstGeom prst="downArrow">
            <a:avLst/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60C27CF-AF89-9772-DB79-10A4B2905046}"/>
              </a:ext>
            </a:extLst>
          </p:cNvPr>
          <p:cNvSpPr/>
          <p:nvPr/>
        </p:nvSpPr>
        <p:spPr>
          <a:xfrm>
            <a:off x="1274797" y="3995997"/>
            <a:ext cx="574158" cy="833119"/>
          </a:xfrm>
          <a:prstGeom prst="downArrow">
            <a:avLst/>
          </a:prstGeom>
          <a:solidFill>
            <a:srgbClr val="99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F5C5E9-C4ED-1E4A-CA9B-6025EBC35537}"/>
              </a:ext>
            </a:extLst>
          </p:cNvPr>
          <p:cNvSpPr txBox="1">
            <a:spLocks/>
          </p:cNvSpPr>
          <p:nvPr/>
        </p:nvSpPr>
        <p:spPr>
          <a:xfrm>
            <a:off x="2509838" y="2568864"/>
            <a:ext cx="4672455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Task 1: Search for a room in ‘</a:t>
            </a:r>
            <a:r>
              <a:rPr lang="en-US" sz="2000" b="1" dirty="0" err="1"/>
              <a:t>Paranhos</a:t>
            </a:r>
            <a:r>
              <a:rPr lang="en-US" sz="2000" b="1" dirty="0"/>
              <a:t>’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59433F-80D5-A594-469A-A814DBBC9653}"/>
              </a:ext>
            </a:extLst>
          </p:cNvPr>
          <p:cNvSpPr txBox="1">
            <a:spLocks/>
          </p:cNvSpPr>
          <p:nvPr/>
        </p:nvSpPr>
        <p:spPr>
          <a:xfrm>
            <a:off x="2509836" y="4083551"/>
            <a:ext cx="9334833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Task 2: </a:t>
            </a:r>
            <a:r>
              <a:rPr lang="en-GB" sz="2000" b="1" dirty="0"/>
              <a:t>Contact the person responsible for the cheapest room with free </a:t>
            </a:r>
            <a:r>
              <a:rPr lang="en-GB" sz="2000" b="1" dirty="0" err="1"/>
              <a:t>wifi</a:t>
            </a:r>
            <a:endParaRPr lang="en-US" sz="2000" b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856BDE8-FA9A-17F2-12F7-7E4F872C67C8}"/>
              </a:ext>
            </a:extLst>
          </p:cNvPr>
          <p:cNvSpPr txBox="1">
            <a:spLocks/>
          </p:cNvSpPr>
          <p:nvPr/>
        </p:nvSpPr>
        <p:spPr>
          <a:xfrm>
            <a:off x="2509835" y="5699760"/>
            <a:ext cx="9334833" cy="48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Task 3: </a:t>
            </a:r>
            <a:r>
              <a:rPr lang="en-GB" sz="2000" b="1" dirty="0"/>
              <a:t>Create Room Offer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189473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BC32AFF3718747B5A2CE47A88F3C6A" ma:contentTypeVersion="2" ma:contentTypeDescription="Criar um novo documento." ma:contentTypeScope="" ma:versionID="fee3d826901bcb9451dce0bbc19dadc3">
  <xsd:schema xmlns:xsd="http://www.w3.org/2001/XMLSchema" xmlns:xs="http://www.w3.org/2001/XMLSchema" xmlns:p="http://schemas.microsoft.com/office/2006/metadata/properties" xmlns:ns3="a47fcd35-67e3-4b66-9352-8d0db098ec50" targetNamespace="http://schemas.microsoft.com/office/2006/metadata/properties" ma:root="true" ma:fieldsID="deb6b73c7f47f6e6612a6af669b62c39" ns3:_="">
    <xsd:import namespace="a47fcd35-67e3-4b66-9352-8d0db098ec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fcd35-67e3-4b66-9352-8d0db098ec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6EE102A-C587-47D4-980D-6EF8035045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97E427-2E56-4B40-B661-233DAE44C3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fcd35-67e3-4b66-9352-8d0db098ec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E380B0-3793-4519-A034-114F335A5299}">
  <ds:schemaRefs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  <ds:schemaRef ds:uri="http://www.w3.org/XML/1998/namespace"/>
    <ds:schemaRef ds:uri="a47fcd35-67e3-4b66-9352-8d0db098ec50"/>
    <ds:schemaRef ds:uri="http://schemas.microsoft.com/office/2006/documentManagement/type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3598</TotalTime>
  <Words>849</Words>
  <Application>Microsoft Office PowerPoint</Application>
  <PresentationFormat>Widescreen</PresentationFormat>
  <Paragraphs>141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Roobert PRO</vt:lpstr>
      <vt:lpstr>Office Theme</vt:lpstr>
      <vt:lpstr>LEICedin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LEICedin</dc:title>
  <dc:creator/>
  <cp:lastModifiedBy>Guilherme António Cerqueira Magalhães</cp:lastModifiedBy>
  <cp:revision>66</cp:revision>
  <dcterms:created xsi:type="dcterms:W3CDTF">2021-12-04T07:30:26Z</dcterms:created>
  <dcterms:modified xsi:type="dcterms:W3CDTF">2022-12-15T04:15:22Z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0x01010014BC32AFF3718747B5A2CE47A88F3C6A</vt:lpwstr>
  </property>
</Properties>
</file>

<file path=docProps/thumbnail.jpeg>
</file>